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201456-A536-4E4A-B3CA-3A91197363C1}" type="datetimeFigureOut">
              <a:rPr lang="en-US" smtClean="0"/>
              <a:pPr/>
              <a:t>10/15/2010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754E0-267D-44DB-9227-CB39B742B9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9754E0-267D-44DB-9227-CB39B742B99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9754E0-267D-44DB-9227-CB39B742B995}"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A275C53-56BF-47C5-B64D-7F6F50E579E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A275C53-56BF-47C5-B64D-7F6F50E579E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64008B-CCF3-4B6D-9E19-3ED03E584B5E}" type="datetimeFigureOut">
              <a:rPr lang="en-US" smtClean="0"/>
              <a:pPr/>
              <a:t>10/15/2010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75C53-56BF-47C5-B64D-7F6F50E579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64008B-CCF3-4B6D-9E19-3ED03E584B5E}" type="datetimeFigureOut">
              <a:rPr lang="en-US" smtClean="0"/>
              <a:pPr/>
              <a:t>10/15/2010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A275C53-56BF-47C5-B64D-7F6F50E579E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heritage.nf.ca/avalon/history/images/new_york_580.jpg"/>
          <p:cNvPicPr>
            <a:picLocks noChangeAspect="1" noChangeArrowheads="1"/>
          </p:cNvPicPr>
          <p:nvPr/>
        </p:nvPicPr>
        <p:blipFill>
          <a:blip r:embed="rId3" cstate="print"/>
          <a:srcRect/>
          <a:stretch>
            <a:fillRect/>
          </a:stretch>
        </p:blipFill>
        <p:spPr bwMode="auto">
          <a:xfrm>
            <a:off x="0" y="-78828"/>
            <a:ext cx="9144000" cy="6936828"/>
          </a:xfrm>
          <a:prstGeom prst="rect">
            <a:avLst/>
          </a:prstGeom>
          <a:noFill/>
        </p:spPr>
      </p:pic>
      <p:sp>
        <p:nvSpPr>
          <p:cNvPr id="2" name="Title 1"/>
          <p:cNvSpPr>
            <a:spLocks noGrp="1"/>
          </p:cNvSpPr>
          <p:nvPr>
            <p:ph type="ctrTitle"/>
          </p:nvPr>
        </p:nvSpPr>
        <p:spPr/>
        <p:txBody>
          <a:bodyPr>
            <a:normAutofit fontScale="90000"/>
          </a:bodyPr>
          <a:lstStyle/>
          <a:p>
            <a:r>
              <a:rPr lang="en-US" dirty="0" smtClean="0"/>
              <a:t>New Amsterdam: The Humble Beginnings of New York City</a:t>
            </a:r>
            <a:endParaRPr lang="en-US" dirty="0"/>
          </a:p>
        </p:txBody>
      </p:sp>
      <p:sp>
        <p:nvSpPr>
          <p:cNvPr id="3" name="Subtitle 2"/>
          <p:cNvSpPr>
            <a:spLocks noGrp="1"/>
          </p:cNvSpPr>
          <p:nvPr>
            <p:ph type="subTitle" idx="1"/>
          </p:nvPr>
        </p:nvSpPr>
        <p:spPr/>
        <p:txBody>
          <a:bodyPr>
            <a:normAutofit fontScale="47500" lnSpcReduction="20000"/>
          </a:bodyPr>
          <a:lstStyle/>
          <a:p>
            <a:endParaRPr lang="en-US" dirty="0" smtClean="0">
              <a:solidFill>
                <a:srgbClr val="FF0000"/>
              </a:solidFill>
            </a:endParaRPr>
          </a:p>
          <a:p>
            <a:endParaRPr lang="en-US" dirty="0">
              <a:solidFill>
                <a:srgbClr val="FF0000"/>
              </a:solidFill>
            </a:endParaRPr>
          </a:p>
          <a:p>
            <a:endParaRPr lang="en-US" dirty="0" smtClean="0">
              <a:solidFill>
                <a:srgbClr val="FF0000"/>
              </a:solidFill>
            </a:endParaRPr>
          </a:p>
          <a:p>
            <a:endParaRPr lang="en-US" sz="5100" dirty="0">
              <a:solidFill>
                <a:srgbClr val="FF0066"/>
              </a:solidFill>
            </a:endParaRPr>
          </a:p>
          <a:p>
            <a:r>
              <a:rPr lang="en-US" sz="5100" dirty="0" smtClean="0">
                <a:solidFill>
                  <a:srgbClr val="FF0066"/>
                </a:solidFill>
              </a:rPr>
              <a:t>By: Evan Averberg-Johnson</a:t>
            </a:r>
          </a:p>
          <a:p>
            <a:r>
              <a:rPr lang="en-US" sz="5100" dirty="0" smtClean="0">
                <a:solidFill>
                  <a:srgbClr val="FF0066"/>
                </a:solidFill>
              </a:rPr>
              <a:t>Pd 7</a:t>
            </a:r>
            <a:endParaRPr lang="en-US" sz="5100" dirty="0">
              <a:solidFill>
                <a:srgbClr val="FF006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Discovery and Early Exploration </a:t>
            </a:r>
            <a:endParaRPr lang="en-US" dirty="0"/>
          </a:p>
        </p:txBody>
      </p:sp>
      <p:sp>
        <p:nvSpPr>
          <p:cNvPr id="3" name="Content Placeholder 2"/>
          <p:cNvSpPr>
            <a:spLocks noGrp="1"/>
          </p:cNvSpPr>
          <p:nvPr>
            <p:ph idx="1"/>
          </p:nvPr>
        </p:nvSpPr>
        <p:spPr/>
        <p:txBody>
          <a:bodyPr>
            <a:normAutofit/>
          </a:bodyPr>
          <a:lstStyle/>
          <a:p>
            <a:r>
              <a:rPr lang="en-US" sz="2800" dirty="0" smtClean="0"/>
              <a:t>In 1607 Henry Hudson was selected by the Muscovy Company to find a </a:t>
            </a:r>
            <a:r>
              <a:rPr lang="en-US" sz="2800" dirty="0" smtClean="0"/>
              <a:t>Northwestern passage. </a:t>
            </a:r>
            <a:endParaRPr lang="en-US" sz="2800" dirty="0" smtClean="0"/>
          </a:p>
          <a:p>
            <a:r>
              <a:rPr lang="en-US" sz="2800" dirty="0" smtClean="0"/>
              <a:t>Hudson’s first voyage took him 750 miles north of the Arctic circle into freezing weather so he returned to England, and his second voyage was very similar to his first unsuccessful voyage. </a:t>
            </a:r>
            <a:endParaRPr lang="en-US" sz="2800" dirty="0"/>
          </a:p>
          <a:p>
            <a:r>
              <a:rPr lang="en-US" sz="2800" dirty="0" smtClean="0"/>
              <a:t>In 1609 Hudson signed a new contract with Dutch United East India Company. </a:t>
            </a:r>
            <a:endParaRPr lang="en-US" sz="2800" dirty="0"/>
          </a:p>
        </p:txBody>
      </p:sp>
      <p:pic>
        <p:nvPicPr>
          <p:cNvPr id="14338" name="Picture 2" descr="http://myinwood.net/wp-content/uploads/2009/06/henry-hudson-portrait.jpg"/>
          <p:cNvPicPr>
            <a:picLocks noChangeAspect="1" noChangeArrowheads="1"/>
          </p:cNvPicPr>
          <p:nvPr/>
        </p:nvPicPr>
        <p:blipFill>
          <a:blip r:embed="rId2" cstate="print"/>
          <a:srcRect/>
          <a:stretch>
            <a:fillRect/>
          </a:stretch>
        </p:blipFill>
        <p:spPr bwMode="auto">
          <a:xfrm>
            <a:off x="5562600" y="4800600"/>
            <a:ext cx="35814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checkerboard(across)">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etc.usf.edu/clipart/5600/5605/manhattan_island_1_lg.gif"/>
          <p:cNvPicPr>
            <a:picLocks noChangeAspect="1" noChangeArrowheads="1"/>
          </p:cNvPicPr>
          <p:nvPr/>
        </p:nvPicPr>
        <p:blipFill>
          <a:blip r:embed="rId2" cstate="print"/>
          <a:srcRect/>
          <a:stretch>
            <a:fillRect/>
          </a:stretch>
        </p:blipFill>
        <p:spPr bwMode="auto">
          <a:xfrm>
            <a:off x="0" y="-152400"/>
            <a:ext cx="9150880" cy="7010400"/>
          </a:xfrm>
          <a:prstGeom prst="rect">
            <a:avLst/>
          </a:prstGeom>
          <a:noFill/>
        </p:spPr>
      </p:pic>
      <p:sp>
        <p:nvSpPr>
          <p:cNvPr id="2" name="Title 1"/>
          <p:cNvSpPr>
            <a:spLocks noGrp="1"/>
          </p:cNvSpPr>
          <p:nvPr>
            <p:ph type="title"/>
          </p:nvPr>
        </p:nvSpPr>
        <p:spPr/>
        <p:txBody>
          <a:bodyPr>
            <a:normAutofit fontScale="90000"/>
          </a:bodyPr>
          <a:lstStyle/>
          <a:p>
            <a:r>
              <a:rPr lang="en-US" dirty="0" smtClean="0"/>
              <a:t>The Discovery of Manhattan Island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solidFill>
                  <a:srgbClr val="FF0000"/>
                </a:solidFill>
              </a:rPr>
              <a:t>Hudson sailed under the Dutch flag and started towards cold waters but after a near mutiny they decided to head towards warmer waters .</a:t>
            </a:r>
          </a:p>
          <a:p>
            <a:r>
              <a:rPr lang="en-US" dirty="0" smtClean="0">
                <a:solidFill>
                  <a:srgbClr val="FF0000"/>
                </a:solidFill>
              </a:rPr>
              <a:t>On September 3</a:t>
            </a:r>
            <a:r>
              <a:rPr lang="en-US" baseline="30000" dirty="0" smtClean="0">
                <a:solidFill>
                  <a:srgbClr val="FF0000"/>
                </a:solidFill>
              </a:rPr>
              <a:t>rd</a:t>
            </a:r>
            <a:r>
              <a:rPr lang="en-US" dirty="0" smtClean="0">
                <a:solidFill>
                  <a:srgbClr val="FF0000"/>
                </a:solidFill>
              </a:rPr>
              <a:t>, 1609, Hudson reached the mouth of the Hudson river and claimed the land for Holland. </a:t>
            </a:r>
            <a:endParaRPr lang="en-US" dirty="0">
              <a:solidFill>
                <a:srgbClr val="FF0000"/>
              </a:solidFill>
            </a:endParaRPr>
          </a:p>
          <a:p>
            <a:r>
              <a:rPr lang="en-US" dirty="0" smtClean="0">
                <a:solidFill>
                  <a:srgbClr val="FF0000"/>
                </a:solidFill>
              </a:rPr>
              <a:t>His crew made contact with the Natives but one of his crew members was shot in the throat and killed.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expeterra.com/images/Hudson_Half_Moon.jpg"/>
          <p:cNvPicPr>
            <a:picLocks noChangeAspect="1" noChangeArrowheads="1"/>
          </p:cNvPicPr>
          <p:nvPr/>
        </p:nvPicPr>
        <p:blipFill>
          <a:blip r:embed="rId3" cstate="print"/>
          <a:srcRect/>
          <a:stretch>
            <a:fillRect/>
          </a:stretch>
        </p:blipFill>
        <p:spPr bwMode="auto">
          <a:xfrm>
            <a:off x="0" y="-136525"/>
            <a:ext cx="9144000" cy="7117976"/>
          </a:xfrm>
          <a:prstGeom prst="rect">
            <a:avLst/>
          </a:prstGeom>
          <a:noFill/>
        </p:spPr>
      </p:pic>
      <p:sp>
        <p:nvSpPr>
          <p:cNvPr id="2" name="Title 1"/>
          <p:cNvSpPr>
            <a:spLocks noGrp="1"/>
          </p:cNvSpPr>
          <p:nvPr>
            <p:ph type="title"/>
          </p:nvPr>
        </p:nvSpPr>
        <p:spPr/>
        <p:txBody>
          <a:bodyPr>
            <a:normAutofit fontScale="90000"/>
          </a:bodyPr>
          <a:lstStyle/>
          <a:p>
            <a:r>
              <a:rPr lang="en-US" dirty="0" smtClean="0"/>
              <a:t>Henry Hudson’s Ship </a:t>
            </a:r>
            <a:br>
              <a:rPr lang="en-US" dirty="0" smtClean="0"/>
            </a:br>
            <a:r>
              <a:rPr lang="en-US" dirty="0" smtClean="0"/>
              <a:t>Half Moon</a:t>
            </a:r>
            <a:endParaRPr lang="en-US" dirty="0"/>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Exploration of the Land</a:t>
            </a:r>
            <a:br>
              <a:rPr lang="en-US" smtClean="0"/>
            </a:br>
            <a:r>
              <a:rPr lang="en-US" smtClean="0"/>
              <a:t> </a:t>
            </a:r>
            <a:endParaRPr lang="en-US" dirty="0"/>
          </a:p>
        </p:txBody>
      </p:sp>
      <p:sp>
        <p:nvSpPr>
          <p:cNvPr id="3" name="Content Placeholder 2"/>
          <p:cNvSpPr>
            <a:spLocks noGrp="1"/>
          </p:cNvSpPr>
          <p:nvPr>
            <p:ph idx="1"/>
          </p:nvPr>
        </p:nvSpPr>
        <p:spPr/>
        <p:txBody>
          <a:bodyPr>
            <a:normAutofit/>
          </a:bodyPr>
          <a:lstStyle/>
          <a:p>
            <a:r>
              <a:rPr lang="en-US" sz="2800" smtClean="0"/>
              <a:t>Hudson anchored his ship on September 11</a:t>
            </a:r>
            <a:r>
              <a:rPr lang="en-US" sz="2800" baseline="30000" smtClean="0"/>
              <a:t>th</a:t>
            </a:r>
            <a:r>
              <a:rPr lang="en-US" sz="2800" smtClean="0"/>
              <a:t> 1609 he described the land as follows: “The land is the finest for cultivation that I have ever in my life set foot on.”</a:t>
            </a:r>
          </a:p>
          <a:p>
            <a:r>
              <a:rPr lang="en-US" sz="2800" smtClean="0"/>
              <a:t>Sometimes they were  able to make friends other times they were hostile. </a:t>
            </a:r>
          </a:p>
          <a:p>
            <a:r>
              <a:rPr lang="en-US" sz="2800" smtClean="0"/>
              <a:t>Hudson returned home on October 4</a:t>
            </a:r>
            <a:r>
              <a:rPr lang="en-US" sz="2800" baseline="30000" smtClean="0"/>
              <a:t>th</a:t>
            </a:r>
            <a:r>
              <a:rPr lang="en-US" sz="2800" smtClean="0"/>
              <a:t>.</a:t>
            </a:r>
            <a:endParaRPr lang="en-US" sz="2800" dirty="0"/>
          </a:p>
        </p:txBody>
      </p:sp>
      <p:pic>
        <p:nvPicPr>
          <p:cNvPr id="19458" name="Picture 2" descr="http://mm04.nasaimages.org/MediaManager/srvr?mediafile=/Size4/NSVS-3-NA/5972/hudson.jpg&amp;userid=1&amp;username=admin&amp;resolution=4&amp;servertype=JVA&amp;cid=3&amp;iid=NSVS&amp;vcid=NA&amp;usergroup=NASA_Scientific_Visualization_Studio_Colle-3-Admin&amp;profileid=11"/>
          <p:cNvPicPr>
            <a:picLocks noChangeAspect="1" noChangeArrowheads="1"/>
          </p:cNvPicPr>
          <p:nvPr/>
        </p:nvPicPr>
        <p:blipFill>
          <a:blip r:embed="rId2" cstate="print"/>
          <a:srcRect/>
          <a:stretch>
            <a:fillRect/>
          </a:stretch>
        </p:blipFill>
        <p:spPr bwMode="auto">
          <a:xfrm>
            <a:off x="0" y="4800600"/>
            <a:ext cx="91440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Henry Hudson’s Fate</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News of Henrys success reached England and many traders wanted what Hudson already found </a:t>
            </a:r>
          </a:p>
          <a:p>
            <a:r>
              <a:rPr lang="en-US" dirty="0" smtClean="0"/>
              <a:t>Henry Hudson was arrested for sailing under the Dutch flag, he appeared before the king of England. </a:t>
            </a:r>
          </a:p>
          <a:p>
            <a:r>
              <a:rPr lang="en-US" dirty="0" smtClean="0"/>
              <a:t>Henry Hudson never returned to Holland but tried another trip to the Arctic but after mutiny he was put in a small boat with his son and eight others and never heard of again.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New Amsterdam Settlement was begun</a:t>
            </a:r>
            <a:endParaRPr lang="en-US" dirty="0"/>
          </a:p>
        </p:txBody>
      </p:sp>
      <p:sp>
        <p:nvSpPr>
          <p:cNvPr id="3" name="Content Placeholder 2"/>
          <p:cNvSpPr>
            <a:spLocks noGrp="1"/>
          </p:cNvSpPr>
          <p:nvPr>
            <p:ph idx="1"/>
          </p:nvPr>
        </p:nvSpPr>
        <p:spPr/>
        <p:txBody>
          <a:bodyPr/>
          <a:lstStyle/>
          <a:p>
            <a:r>
              <a:rPr lang="en-US" dirty="0" smtClean="0"/>
              <a:t> </a:t>
            </a:r>
            <a:r>
              <a:rPr lang="en-US" dirty="0" smtClean="0"/>
              <a:t>From 1611 to 1614 the land on the tip of the island of Manhattan was surveyed and then settled by the Dutch.</a:t>
            </a:r>
          </a:p>
          <a:p>
            <a:r>
              <a:rPr lang="en-US" dirty="0" smtClean="0"/>
              <a:t>To protect from attack from other European powers, Fort Amsterdam was built in 1625.</a:t>
            </a:r>
          </a:p>
          <a:p>
            <a:r>
              <a:rPr lang="en-US" dirty="0" smtClean="0"/>
              <a:t> </a:t>
            </a:r>
            <a:endParaRPr lang="en-US" dirty="0" smtClean="0"/>
          </a:p>
          <a:p>
            <a:pPr>
              <a:buNone/>
            </a:pP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the theme origins</a:t>
            </a:r>
            <a:endParaRPr lang="en-US" dirty="0"/>
          </a:p>
        </p:txBody>
      </p:sp>
      <p:sp>
        <p:nvSpPr>
          <p:cNvPr id="3" name="Content Placeholder 2"/>
          <p:cNvSpPr>
            <a:spLocks noGrp="1"/>
          </p:cNvSpPr>
          <p:nvPr>
            <p:ph idx="1"/>
          </p:nvPr>
        </p:nvSpPr>
        <p:spPr/>
        <p:txBody>
          <a:bodyPr/>
          <a:lstStyle/>
          <a:p>
            <a:r>
              <a:rPr lang="en-US" dirty="0" smtClean="0"/>
              <a:t>The modern day Metropolis of New York City when Henry Hudson put the Dutch flag down at the mouth of the Hudson River. </a:t>
            </a:r>
          </a:p>
          <a:p>
            <a:r>
              <a:rPr lang="en-US" dirty="0" smtClean="0"/>
              <a:t>T</a:t>
            </a:r>
            <a:r>
              <a:rPr lang="en-US" dirty="0" smtClean="0"/>
              <a:t>he Dutch would lose the land to  England in 1664 , and the name would change to New York.</a:t>
            </a:r>
          </a:p>
          <a:p>
            <a:r>
              <a:rPr lang="en-US" dirty="0" smtClean="0"/>
              <a:t>The beginnings of this great city were begun by a small settlement of 270 people including children.  </a:t>
            </a:r>
            <a:r>
              <a:rPr lang="en-US" smtClean="0"/>
              <a:t>Now this city has </a:t>
            </a:r>
            <a:r>
              <a:rPr lang="en-US" dirty="0" smtClean="0"/>
              <a:t>a population of 20 million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100</TotalTime>
  <Words>413</Words>
  <Application>Microsoft Office PowerPoint</Application>
  <PresentationFormat>On-screen Show (4:3)</PresentationFormat>
  <Paragraphs>35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New Amsterdam: The Humble Beginnings of New York City</vt:lpstr>
      <vt:lpstr>Discovery and Early Exploration </vt:lpstr>
      <vt:lpstr>The Discovery of Manhattan Island  </vt:lpstr>
      <vt:lpstr>Henry Hudson’s Ship  Half Moon</vt:lpstr>
      <vt:lpstr>Exploration of the Land  </vt:lpstr>
      <vt:lpstr>Henry Hudson’s Fate </vt:lpstr>
      <vt:lpstr>The New Amsterdam Settlement was begun</vt:lpstr>
      <vt:lpstr>Relation to the theme origins</vt:lpstr>
    </vt:vector>
  </TitlesOfParts>
  <Company>MTLSD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Amersterdam: The Humble Beginnings of New York City</dc:title>
  <dc:creator>eaverbergjohnson04</dc:creator>
  <cp:lastModifiedBy>eaverbergjohnson04</cp:lastModifiedBy>
  <cp:revision>17</cp:revision>
  <dcterms:created xsi:type="dcterms:W3CDTF">2010-10-04T12:17:39Z</dcterms:created>
  <dcterms:modified xsi:type="dcterms:W3CDTF">2010-10-15T12:55:35Z</dcterms:modified>
</cp:coreProperties>
</file>